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5" r:id="rId4"/>
    <p:sldId id="267" r:id="rId5"/>
    <p:sldId id="266" r:id="rId6"/>
    <p:sldId id="271" r:id="rId7"/>
    <p:sldId id="272" r:id="rId8"/>
    <p:sldId id="273" r:id="rId9"/>
    <p:sldId id="268" r:id="rId10"/>
    <p:sldId id="27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91" autoAdjust="0"/>
    <p:restoredTop sz="94660"/>
  </p:normalViewPr>
  <p:slideViewPr>
    <p:cSldViewPr snapToGrid="0" snapToObjects="1">
      <p:cViewPr varScale="1">
        <p:scale>
          <a:sx n="122" d="100"/>
          <a:sy n="122" d="100"/>
        </p:scale>
        <p:origin x="48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072CB-7A9A-291A-C93F-24C6599F7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08498F7-DBD7-367F-DA2F-8577F0C99C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B2899C8-3FCF-C36A-1617-263BA3B417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47677B-AADA-CFF0-3DA1-D2014073E9B8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948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anchor="t">
            <a:noAutofit/>
          </a:bodyPr>
          <a:lstStyle/>
          <a:p>
            <a:pPr marL="0" indent="0"/>
            <a:endParaRPr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035" cy="36010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2435" cy="459105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6BAE87-A6FB-D99F-7CA7-E912DE07A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83F48FE-F11D-9DBD-AD0E-6D27888D86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8EF8982-A6D8-E88E-C25A-ACCDDBF351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8CF8F2-4647-9AF6-2D7A-8B1E2C9C191E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292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F4732-63A6-3DBD-E0C5-5C92A9C7C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24BB3E2-36DB-1EA2-3B4E-66D1F94117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297E680-8307-C9AE-7FB7-98D00C647E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4A2A00-864B-60AD-64E9-7442669989F4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118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903DD-CCAF-F6BF-3814-D7FA08079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B778648-CD50-BA38-FE13-F2B2B5BD93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68F4E51-375C-F13E-77A6-A71D446A98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79660B-3BDC-032B-6FF0-AF41DC923503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008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740EC-3DCA-A1A9-8166-9FFED95B0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F7AD97-B076-E97A-1C38-61C854C295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67D3BAE-417C-2C92-D70B-775EBEF4A9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57FE9B-232A-735B-9772-A77DD6C45956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450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C2380-DBB2-DB00-F6E0-B2FDD46BE0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6D0692D-9D14-7E96-B67E-E729B9E203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2B68698-295A-ACA8-047E-88D3E26673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F031B0-D99E-0D47-4E0A-330DAC8D570A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384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1EA90-7B72-1C72-37D5-32A84F8A7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22FDE0E-0D07-92BF-45AF-F2576CC948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7988" cy="3087688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vert="horz" wrap="square" lIns="0" tIns="0" rIns="0" bIns="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43EBD3A-BC2F-1E30-4481-5A2208B4C7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7670" cy="360172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Autofit/>
          </a:bodyPr>
          <a:lstStyle/>
          <a:p>
            <a:pPr marL="0" indent="0" latinLnBrk="0">
              <a:buFontTx/>
              <a:buNone/>
            </a:pPr>
            <a:endParaRPr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53EBF3-AC84-E669-E346-588117CA84FA}"/>
              </a:ext>
            </a:extLst>
          </p:cNvPr>
          <p:cNvSpPr txBox="1">
            <a:spLocks noGrp="1"/>
          </p:cNvSpPr>
          <p:nvPr>
            <p:ph type="sldNum" idx="10"/>
          </p:nvPr>
        </p:nvSpPr>
        <p:spPr>
          <a:xfrm>
            <a:off x="3884930" y="8685530"/>
            <a:ext cx="2973070" cy="459740"/>
          </a:xfrm>
          <a:prstGeom prst="rect">
            <a:avLst/>
          </a:prstGeom>
        </p:spPr>
        <p:txBody>
          <a:bodyPr vert="horz" wrap="square" lIns="91440" tIns="45720" rIns="91440" bIns="45720" numCol="1" anchor="b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 lang="ko-KR" altLang="en-US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97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2024. 11. 25.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상자 6"/>
          <p:cNvSpPr txBox="1">
            <a:spLocks/>
          </p:cNvSpPr>
          <p:nvPr/>
        </p:nvSpPr>
        <p:spPr>
          <a:xfrm>
            <a:off x="641350" y="2643211"/>
            <a:ext cx="10364561" cy="1570943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4800" b="0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sz="4800" b="0" dirty="0">
                <a:latin typeface="배달의민족 도현 OTF" charset="0"/>
                <a:ea typeface="배달의민족 도현 OTF" charset="0"/>
              </a:rPr>
              <a:t>계층적 </a:t>
            </a:r>
            <a:r>
              <a:rPr lang="ko-KR" altLang="en-US" sz="4800" b="0" dirty="0" err="1">
                <a:latin typeface="배달의민족 도현 OTF" charset="0"/>
                <a:ea typeface="배달의민족 도현 OTF" charset="0"/>
              </a:rPr>
              <a:t>디텍션</a:t>
            </a:r>
            <a:r>
              <a:rPr lang="ko-KR" altLang="en-US" sz="4800" dirty="0" err="1">
                <a:latin typeface="배달의민족 도현 OTF" charset="0"/>
                <a:ea typeface="배달의민족 도현 OTF" charset="0"/>
              </a:rPr>
              <a:t>과</a:t>
            </a:r>
            <a:r>
              <a:rPr lang="ko-KR" altLang="en-US" sz="4800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sz="4800" dirty="0" err="1">
                <a:latin typeface="배달의민족 도현 OTF" charset="0"/>
                <a:ea typeface="배달의민족 도현 OTF" charset="0"/>
              </a:rPr>
              <a:t>옵티컬</a:t>
            </a:r>
            <a:r>
              <a:rPr lang="ko-KR" altLang="en-US" sz="4800" dirty="0">
                <a:latin typeface="배달의민족 도현 OTF" charset="0"/>
                <a:ea typeface="배달의민족 도현 OTF" charset="0"/>
              </a:rPr>
              <a:t> 플로우를 </a:t>
            </a:r>
            <a:endParaRPr lang="en-US" altLang="ko-KR" sz="4800" dirty="0">
              <a:latin typeface="배달의민족 도현 OTF" charset="0"/>
              <a:ea typeface="배달의민족 도현 OTF" charset="0"/>
            </a:endParaRPr>
          </a:p>
          <a:p>
            <a:pPr marL="0" indent="0" algn="l" hangingPunct="1"/>
            <a:r>
              <a:rPr lang="ko-KR" altLang="en-US" sz="4800" dirty="0">
                <a:latin typeface="배달의민족 도현 OTF" charset="0"/>
                <a:ea typeface="배달의민족 도현 OTF" charset="0"/>
              </a:rPr>
              <a:t>활용한 자율 주행 보조 알고리즘</a:t>
            </a:r>
            <a:endParaRPr lang="ko-KR" altLang="en-US" sz="4800" b="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도형 7"/>
          <p:cNvSpPr>
            <a:spLocks/>
          </p:cNvSpPr>
          <p:nvPr/>
        </p:nvSpPr>
        <p:spPr>
          <a:xfrm>
            <a:off x="0" y="22519"/>
            <a:ext cx="12216765" cy="74993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6" name="도형 11"/>
          <p:cNvSpPr>
            <a:spLocks/>
          </p:cNvSpPr>
          <p:nvPr/>
        </p:nvSpPr>
        <p:spPr>
          <a:xfrm>
            <a:off x="0" y="6108065"/>
            <a:ext cx="12216765" cy="74993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7" name="텍스트 상자 15"/>
          <p:cNvSpPr txBox="1">
            <a:spLocks/>
          </p:cNvSpPr>
          <p:nvPr/>
        </p:nvSpPr>
        <p:spPr>
          <a:xfrm>
            <a:off x="641350" y="1522730"/>
            <a:ext cx="203517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 dirty="0" err="1">
                <a:latin typeface="배달의민족 도현 OTF" charset="0"/>
                <a:ea typeface="배달의민족 도현 OTF" charset="0"/>
              </a:rPr>
              <a:t>ObjectCounters</a:t>
            </a:r>
            <a:r>
              <a:rPr sz="1800" dirty="0">
                <a:latin typeface="배달의민족 도현 OTF" charset="0"/>
                <a:ea typeface="배달의민족 도현 OTF" charset="0"/>
              </a:rPr>
              <a:t> </a:t>
            </a:r>
            <a:endParaRPr lang="ko-KR" altLang="en-US" sz="18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2" name="텍스트 상자 15">
            <a:extLst>
              <a:ext uri="{FF2B5EF4-FFF2-40B4-BE49-F238E27FC236}">
                <a16:creationId xmlns:a16="http://schemas.microsoft.com/office/drawing/2014/main" id="{E753CF2F-5A76-DFC6-232D-5AFC35EC0C94}"/>
              </a:ext>
            </a:extLst>
          </p:cNvPr>
          <p:cNvSpPr txBox="1">
            <a:spLocks/>
          </p:cNvSpPr>
          <p:nvPr/>
        </p:nvSpPr>
        <p:spPr>
          <a:xfrm>
            <a:off x="2639105" y="4380774"/>
            <a:ext cx="6369050" cy="370614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lang="en-US" altLang="ko-KR" dirty="0">
                <a:latin typeface="배달의민족 도현 OTF" charset="0"/>
                <a:ea typeface="배달의민족 도현 OTF" charset="0"/>
              </a:rPr>
              <a:t>20221047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김윤희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,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20221052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dirty="0" err="1">
                <a:latin typeface="배달의민족 도현 OTF" charset="0"/>
                <a:ea typeface="배달의민족 도현 OTF" charset="0"/>
              </a:rPr>
              <a:t>서민경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,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20231052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김현정</a:t>
            </a:r>
            <a:r>
              <a:rPr sz="1800" dirty="0">
                <a:latin typeface="배달의민족 도현 OTF" charset="0"/>
                <a:ea typeface="배달의민족 도현 OTF" charset="0"/>
              </a:rPr>
              <a:t> </a:t>
            </a:r>
            <a:endParaRPr lang="ko-KR" altLang="en-US" sz="1800" dirty="0">
              <a:latin typeface="배달의민족 도현 OTF" charset="0"/>
              <a:ea typeface="배달의민족 도현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26321-0963-5A29-57CE-06121F7FF3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1E17F274-94C6-C43E-8338-42BB8498B44E}"/>
              </a:ext>
            </a:extLst>
          </p:cNvPr>
          <p:cNvSpPr>
            <a:spLocks/>
          </p:cNvSpPr>
          <p:nvPr/>
        </p:nvSpPr>
        <p:spPr>
          <a:xfrm>
            <a:off x="0" y="0"/>
            <a:ext cx="12218035" cy="29464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5E49A5AA-637B-5FDE-9137-655F14C1054B}"/>
              </a:ext>
            </a:extLst>
          </p:cNvPr>
          <p:cNvSpPr txBox="1">
            <a:spLocks/>
          </p:cNvSpPr>
          <p:nvPr/>
        </p:nvSpPr>
        <p:spPr>
          <a:xfrm>
            <a:off x="5187926" y="1229360"/>
            <a:ext cx="2102531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algn="l" hangingPunct="1"/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참고문헌</a:t>
            </a:r>
            <a:endParaRPr lang="en-US" altLang="ko-KR" sz="36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0AFB0F30-FCB7-3784-A745-D50038B7A18C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 dirty="0">
              <a:latin typeface="나눔고딕" charset="0"/>
              <a:ea typeface="나눔고딕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264951-B1A6-8545-7CAB-35E3C256F7A7}"/>
              </a:ext>
            </a:extLst>
          </p:cNvPr>
          <p:cNvSpPr txBox="1"/>
          <p:nvPr/>
        </p:nvSpPr>
        <p:spPr>
          <a:xfrm>
            <a:off x="234133" y="3245620"/>
            <a:ext cx="10562771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N. Wojke, A. Bewley, and D. Paulus, "Simple Online and Realtime Tracking with a Deep Association Metric," in Proceedings of the IEEE International Conference on Image Processing (ICIP), 2017, pp. 3645-3649.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G. Jocher and J. Qiu, "Ultralytics YOLOv11," 2024.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A. Geiger, P. Lenz, and R. Urtasun, "Are we ready for Autonomous Driving? The KITTI Vision Benchmark Suite," in Proceedings of the IEEE Conference on Computer Vision and Pattern Recognition (CVPR), 2012.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F. Yu, W. Xian, Y. Chen, F. Liu, M. Liao, V. Madhavan, and T. Darrell, "BDD100K: A Diverse Driving Video Database with Scalable Annotation Tooling," in Proceedings of the IEEE/CVF Conference on Computer Vision and Pattern Recognition (CVPR), 2020.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G. Farnebäck, "Two-frame motion estimation based on polynomial expansion," Title of Affiliation, Halmstad, Sweden, Rep. 13, June 2003.</a:t>
            </a:r>
          </a:p>
          <a:p>
            <a:endParaRPr lang="ko-Kore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ko-Kore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</a:t>
            </a:r>
            <a:r>
              <a:rPr lang="ko-Kore-KR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S. Ren, K. He, R. Girshick, and J. Sun, “Faster R-CNN: Towards real-time object detection with region proposal networks,” IEEE Transactions on Pattern Analysis and Machine Intelligence</a:t>
            </a:r>
          </a:p>
        </p:txBody>
      </p:sp>
    </p:spTree>
    <p:extLst>
      <p:ext uri="{BB962C8B-B14F-4D97-AF65-F5344CB8AC3E}">
        <p14:creationId xmlns:p14="http://schemas.microsoft.com/office/powerpoint/2010/main" val="60741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도형 16"/>
          <p:cNvSpPr>
            <a:spLocks/>
          </p:cNvSpPr>
          <p:nvPr/>
        </p:nvSpPr>
        <p:spPr>
          <a:xfrm>
            <a:off x="0" y="0"/>
            <a:ext cx="1631576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텍스트 상자 17"/>
          <p:cNvSpPr txBox="1">
            <a:spLocks/>
          </p:cNvSpPr>
          <p:nvPr/>
        </p:nvSpPr>
        <p:spPr>
          <a:xfrm>
            <a:off x="1068285" y="351923"/>
            <a:ext cx="3035300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hangingPunct="1"/>
            <a:r>
              <a:rPr lang="en-US" altLang="ko-KR" sz="3600" dirty="0">
                <a:latin typeface="배달의민족 도현 OTF" charset="0"/>
                <a:ea typeface="배달의민족 도현 OTF" charset="0"/>
              </a:rPr>
              <a:t>&lt;</a:t>
            </a: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 목차 </a:t>
            </a:r>
            <a:r>
              <a:rPr lang="en-US" altLang="ko-KR" sz="3600" dirty="0">
                <a:latin typeface="배달의민족 도현 OTF" charset="0"/>
                <a:ea typeface="배달의민족 도현 OTF" charset="0"/>
              </a:rPr>
              <a:t>&gt;</a:t>
            </a:r>
            <a:endParaRPr lang="ko-KR" altLang="en-US" sz="36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텍스트 상자 22"/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19" name="텍스트 상자 1"/>
          <p:cNvSpPr txBox="1">
            <a:spLocks/>
          </p:cNvSpPr>
          <p:nvPr/>
        </p:nvSpPr>
        <p:spPr>
          <a:xfrm>
            <a:off x="2034222" y="1204280"/>
            <a:ext cx="8409940" cy="5137117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marL="0" indent="0" algn="l" hangingPunct="1"/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r>
              <a:rPr lang="ko-KR" altLang="en-US" sz="3200" dirty="0">
                <a:latin typeface="배달의민족 도현 OTF" charset="0"/>
                <a:ea typeface="배달의민족 도현 OTF" charset="0"/>
              </a:rPr>
              <a:t> 과제의 필요성</a:t>
            </a: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r>
              <a:rPr lang="ko-KR" altLang="en-US" sz="3200" dirty="0">
                <a:latin typeface="배달의민족 도현 OTF" charset="0"/>
                <a:ea typeface="배달의민족 도현 OTF" charset="0"/>
              </a:rPr>
              <a:t> 구성원 역할</a:t>
            </a: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marL="342900" indent="-342900" algn="l" hangingPunct="1">
              <a:buAutoNum type="arabicPeriod"/>
            </a:pPr>
            <a:r>
              <a:rPr lang="ko-KR" altLang="en-US" sz="3200" dirty="0">
                <a:latin typeface="배달의민족 도현 OTF" charset="0"/>
                <a:ea typeface="배달의민족 도현 OTF" charset="0"/>
              </a:rPr>
              <a:t> 과제의 내용</a:t>
            </a:r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algn="l" hangingPunct="1"/>
            <a:endParaRPr lang="en-US" altLang="ko-KR" sz="3200" dirty="0">
              <a:latin typeface="배달의민족 도현 OTF" charset="0"/>
              <a:ea typeface="배달의민족 도현 OTF" charset="0"/>
            </a:endParaRPr>
          </a:p>
          <a:p>
            <a:pPr algn="l" hangingPunct="1"/>
            <a:r>
              <a:rPr lang="en-US" altLang="ko-KR" sz="3200" dirty="0">
                <a:latin typeface="배달의민족 도현 OTF" charset="0"/>
                <a:ea typeface="배달의민족 도현 OTF" charset="0"/>
              </a:rPr>
              <a:t>4.</a:t>
            </a:r>
            <a:r>
              <a:rPr lang="ko-KR" altLang="en-US" sz="3200" dirty="0">
                <a:latin typeface="배달의민족 도현 OTF" charset="0"/>
                <a:ea typeface="배달의민족 도현 OTF" charset="0"/>
              </a:rPr>
              <a:t> 최종 결과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/>
          <p:cNvSpPr>
            <a:spLocks/>
          </p:cNvSpPr>
          <p:nvPr/>
        </p:nvSpPr>
        <p:spPr>
          <a:xfrm>
            <a:off x="0" y="0"/>
            <a:ext cx="12218035" cy="962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필요성</a:t>
            </a:r>
          </a:p>
        </p:txBody>
      </p:sp>
      <p:sp>
        <p:nvSpPr>
          <p:cNvPr id="5" name="Rect 0"/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0A221092-D3B6-571C-D2FF-0ABE8788FF5A}"/>
              </a:ext>
            </a:extLst>
          </p:cNvPr>
          <p:cNvSpPr txBox="1"/>
          <p:nvPr/>
        </p:nvSpPr>
        <p:spPr>
          <a:xfrm>
            <a:off x="556839" y="1398905"/>
            <a:ext cx="9791847" cy="502701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주행보조 시스템을 통해 주행 안전성과 효율성 확보</a:t>
            </a: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정확하고 빠른 의사결정</a:t>
            </a: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객체 행동 예측 기술 발전 기여</a:t>
            </a: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r>
              <a:rPr kumimoji="1"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2D</a:t>
            </a:r>
            <a:r>
              <a:rPr kumimoji="1"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기반 탐지로 비용 효율성 증가</a:t>
            </a:r>
            <a:endParaRPr kumimoji="1"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lvl="0" indent="-457200">
              <a:lnSpc>
                <a:spcPts val="4900"/>
              </a:lnSpc>
              <a:spcBef>
                <a:spcPct val="0"/>
              </a:spcBef>
              <a:buFontTx/>
              <a:buChar char="-"/>
              <a:defRPr/>
            </a:pPr>
            <a:endParaRPr kumimoji="1" lang="ko-KR" altLang="en-US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AC133-21DA-C960-DF4B-2A5EAE590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BA48F6BC-6542-973C-4004-958ED58A5E4E}"/>
              </a:ext>
            </a:extLst>
          </p:cNvPr>
          <p:cNvSpPr>
            <a:spLocks/>
          </p:cNvSpPr>
          <p:nvPr/>
        </p:nvSpPr>
        <p:spPr>
          <a:xfrm>
            <a:off x="0" y="0"/>
            <a:ext cx="12218035" cy="962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AD9E1A20-DCFB-9903-ABB2-6F32800D1C08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algn="l" hangingPunct="1"/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구성원 역할</a:t>
            </a:r>
            <a:endParaRPr lang="en-US" altLang="ko-KR" sz="36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A17F068C-7DEC-1300-3FEC-D901F2822CF8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pic>
        <p:nvPicPr>
          <p:cNvPr id="3" name="그림 2" descr="블랙, 어둠이(가) 표시된 사진&#10;&#10;자동 생성된 설명">
            <a:extLst>
              <a:ext uri="{FF2B5EF4-FFF2-40B4-BE49-F238E27FC236}">
                <a16:creationId xmlns:a16="http://schemas.microsoft.com/office/drawing/2014/main" id="{203FB4B6-D33F-4BF3-60CB-7AD10CD98E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24" y="1398905"/>
            <a:ext cx="1474924" cy="1474924"/>
          </a:xfrm>
          <a:prstGeom prst="rect">
            <a:avLst/>
          </a:prstGeom>
        </p:spPr>
      </p:pic>
      <p:pic>
        <p:nvPicPr>
          <p:cNvPr id="6" name="그림 5" descr="블랙, 어둠이(가) 표시된 사진&#10;&#10;자동 생성된 설명">
            <a:extLst>
              <a:ext uri="{FF2B5EF4-FFF2-40B4-BE49-F238E27FC236}">
                <a16:creationId xmlns:a16="http://schemas.microsoft.com/office/drawing/2014/main" id="{AACA6358-5EC6-9718-BA6D-454A76EA8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24" y="3133363"/>
            <a:ext cx="1474924" cy="1474924"/>
          </a:xfrm>
          <a:prstGeom prst="rect">
            <a:avLst/>
          </a:prstGeom>
        </p:spPr>
      </p:pic>
      <p:pic>
        <p:nvPicPr>
          <p:cNvPr id="7" name="그림 6" descr="블랙, 어둠이(가) 표시된 사진&#10;&#10;자동 생성된 설명">
            <a:extLst>
              <a:ext uri="{FF2B5EF4-FFF2-40B4-BE49-F238E27FC236}">
                <a16:creationId xmlns:a16="http://schemas.microsoft.com/office/drawing/2014/main" id="{A32D9C6A-46A3-BFFE-C51F-8F9D36E0D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24" y="4867821"/>
            <a:ext cx="1474924" cy="14749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2220B1B-D233-BFCD-F46A-EC660E7E45F6}"/>
              </a:ext>
            </a:extLst>
          </p:cNvPr>
          <p:cNvSpPr txBox="1"/>
          <p:nvPr/>
        </p:nvSpPr>
        <p:spPr>
          <a:xfrm>
            <a:off x="2623548" y="1609725"/>
            <a:ext cx="65204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 hangingPunct="1"/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김윤희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모델 평가 </a:t>
            </a:r>
            <a:r>
              <a:rPr lang="en-US" altLang="ko-KR" sz="1800" dirty="0">
                <a:latin typeface="배달의민족 도현 OTF" charset="0"/>
                <a:ea typeface="배달의민족 도현 OTF" charset="0"/>
              </a:rPr>
              <a:t>,</a:t>
            </a: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 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Optical Flow 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기반 </a:t>
            </a: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차량 방향 예측 알고리즘 구현 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A3B410-B413-9097-F816-F34FB4C34C98}"/>
              </a:ext>
            </a:extLst>
          </p:cNvPr>
          <p:cNvSpPr txBox="1"/>
          <p:nvPr/>
        </p:nvSpPr>
        <p:spPr>
          <a:xfrm>
            <a:off x="2623548" y="3401616"/>
            <a:ext cx="65204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 hangingPunct="1"/>
            <a:r>
              <a:rPr lang="ko-KR" altLang="en-US" dirty="0" err="1">
                <a:latin typeface="배달의민족 도현 OTF" charset="0"/>
                <a:ea typeface="배달의민족 도현 OTF" charset="0"/>
              </a:rPr>
              <a:t>서민경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endParaRPr lang="en-US" altLang="ko-KR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r>
              <a:rPr lang="ko-KR" altLang="en-US" dirty="0"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Object Detection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을 통한 차량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/</a:t>
            </a:r>
            <a:r>
              <a:rPr lang="ko-KR" altLang="en-US" dirty="0" err="1"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그룹화 구현</a:t>
            </a:r>
            <a:endParaRPr lang="en-US" altLang="ko-KR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FE2B56-62F6-5B71-2561-5BB274DB801D}"/>
              </a:ext>
            </a:extLst>
          </p:cNvPr>
          <p:cNvSpPr txBox="1"/>
          <p:nvPr/>
        </p:nvSpPr>
        <p:spPr>
          <a:xfrm>
            <a:off x="2623548" y="5143618"/>
            <a:ext cx="65204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 hangingPunct="1"/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김현정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r>
              <a:rPr lang="ko-KR" altLang="en-US" dirty="0">
                <a:latin typeface="배달의민족 도현 OTF" charset="0"/>
                <a:ea typeface="배달의민족 도현 OTF" charset="0"/>
              </a:rPr>
              <a:t>데이터셋 구축</a:t>
            </a:r>
            <a:r>
              <a:rPr lang="en-US" altLang="ko-KR" dirty="0">
                <a:latin typeface="배달의민족 도현 OTF" charset="0"/>
                <a:ea typeface="배달의민족 도현 OTF" charset="0"/>
              </a:rPr>
              <a:t>,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dirty="0" err="1"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dirty="0">
                <a:latin typeface="배달의민족 도현 OTF" charset="0"/>
                <a:ea typeface="배달의민족 도현 OTF" charset="0"/>
              </a:rPr>
              <a:t> 점등 감지 알고리즘 구현</a:t>
            </a:r>
            <a:endParaRPr lang="en-US" altLang="ko-KR" dirty="0">
              <a:latin typeface="배달의민족 도현 OTF" charset="0"/>
              <a:ea typeface="배달의민족 도현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009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0FC80-D818-C1F8-9EB2-41A62B075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BE05B1DB-A0F5-941A-53F0-479C86A7C773}"/>
              </a:ext>
            </a:extLst>
          </p:cNvPr>
          <p:cNvSpPr>
            <a:spLocks/>
          </p:cNvSpPr>
          <p:nvPr/>
        </p:nvSpPr>
        <p:spPr>
          <a:xfrm>
            <a:off x="1" y="0"/>
            <a:ext cx="3137534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830D5BA6-AAD0-B279-D96A-FCF436CB9DF8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내용</a:t>
            </a: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8E39741E-3F8D-992C-5339-26E9AEE58D7B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6E048C6-8B5B-358E-E847-595B99B33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535" y="0"/>
            <a:ext cx="5188410" cy="6858000"/>
          </a:xfrm>
          <a:prstGeom prst="rect">
            <a:avLst/>
          </a:prstGeom>
        </p:spPr>
      </p:pic>
      <p:sp>
        <p:nvSpPr>
          <p:cNvPr id="3" name="Rect 0">
            <a:extLst>
              <a:ext uri="{FF2B5EF4-FFF2-40B4-BE49-F238E27FC236}">
                <a16:creationId xmlns:a16="http://schemas.microsoft.com/office/drawing/2014/main" id="{C3DB1C02-1686-4187-B994-4F4C95635735}"/>
              </a:ext>
            </a:extLst>
          </p:cNvPr>
          <p:cNvSpPr txBox="1">
            <a:spLocks/>
          </p:cNvSpPr>
          <p:nvPr/>
        </p:nvSpPr>
        <p:spPr>
          <a:xfrm>
            <a:off x="101600" y="1226820"/>
            <a:ext cx="3035935" cy="29867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전체 순서도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알고리즘 구현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Object Detection</a:t>
            </a:r>
          </a:p>
          <a:p>
            <a:pPr lvl="1" latinLnBrk="0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 err="1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 점등 감지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차량 이동 방향 예측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2400" dirty="0">
              <a:latin typeface="배달의민족 도현 OTF" charset="0"/>
              <a:ea typeface="배달의민족 도현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861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A4308-E761-8EC9-6D26-AE39C326B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FE1A3637-8388-67ED-C553-53696566617D}"/>
              </a:ext>
            </a:extLst>
          </p:cNvPr>
          <p:cNvSpPr>
            <a:spLocks/>
          </p:cNvSpPr>
          <p:nvPr/>
        </p:nvSpPr>
        <p:spPr>
          <a:xfrm>
            <a:off x="1" y="0"/>
            <a:ext cx="3137534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C3999CE3-5433-AD20-F1DA-1F4B4157E761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내용</a:t>
            </a: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B5104E20-0172-3FC2-3815-F90BB811383A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3" name="Rect 0">
            <a:extLst>
              <a:ext uri="{FF2B5EF4-FFF2-40B4-BE49-F238E27FC236}">
                <a16:creationId xmlns:a16="http://schemas.microsoft.com/office/drawing/2014/main" id="{F3A08283-2119-7101-8ABD-0A84D8C0E541}"/>
              </a:ext>
            </a:extLst>
          </p:cNvPr>
          <p:cNvSpPr txBox="1">
            <a:spLocks/>
          </p:cNvSpPr>
          <p:nvPr/>
        </p:nvSpPr>
        <p:spPr>
          <a:xfrm>
            <a:off x="101600" y="1226820"/>
            <a:ext cx="3035935" cy="29867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전체 순서도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알고리즘 구현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sz="1600" dirty="0">
                <a:latin typeface="배달의민족 도현 OTF" charset="0"/>
                <a:ea typeface="배달의민족 도현 OTF" charset="0"/>
              </a:rPr>
              <a:t>Object Detection</a:t>
            </a:r>
          </a:p>
          <a:p>
            <a:pPr lvl="1" latinLnBrk="0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 err="1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 점등 감지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차량 이동 방향 예측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24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6" name="도형 17">
            <a:extLst>
              <a:ext uri="{FF2B5EF4-FFF2-40B4-BE49-F238E27FC236}">
                <a16:creationId xmlns:a16="http://schemas.microsoft.com/office/drawing/2014/main" id="{AC8FD0A1-70C7-9BBE-8C01-744262E52480}"/>
              </a:ext>
            </a:extLst>
          </p:cNvPr>
          <p:cNvSpPr>
            <a:spLocks/>
          </p:cNvSpPr>
          <p:nvPr/>
        </p:nvSpPr>
        <p:spPr>
          <a:xfrm>
            <a:off x="140335" y="3968940"/>
            <a:ext cx="2856866" cy="1145622"/>
          </a:xfrm>
          <a:prstGeom prst="diamond">
            <a:avLst/>
          </a:prstGeom>
          <a:solidFill>
            <a:schemeClr val="accent6">
              <a:lumMod val="20000"/>
              <a:lumOff val="80000"/>
            </a:schemeClr>
          </a:solidFill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sz="1600" dirty="0" err="1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계층적</a:t>
            </a:r>
            <a:r>
              <a:rPr sz="1600" dirty="0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 </a:t>
            </a:r>
            <a:r>
              <a:rPr sz="1600" dirty="0" err="1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디텍션</a:t>
            </a:r>
            <a:endParaRPr lang="ko-KR" altLang="en-US" sz="1600" dirty="0">
              <a:solidFill>
                <a:srgbClr val="000000"/>
              </a:solidFill>
              <a:latin typeface="배달의민족 도현 OTF" charset="0"/>
              <a:ea typeface="배달의민족 도현 OTF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9C43EACE-D433-F92F-0D3B-0A0F5BA34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1397" y="136525"/>
            <a:ext cx="6533833" cy="26097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2C0A766-E518-C112-EEA3-113374A3A6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335" y="2649849"/>
            <a:ext cx="7215959" cy="420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74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98639F-07E5-E538-8534-DC0E42726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B7A3DEAF-A15C-561B-0E42-291A0F4226C0}"/>
              </a:ext>
            </a:extLst>
          </p:cNvPr>
          <p:cNvSpPr>
            <a:spLocks/>
          </p:cNvSpPr>
          <p:nvPr/>
        </p:nvSpPr>
        <p:spPr>
          <a:xfrm>
            <a:off x="1" y="0"/>
            <a:ext cx="3137534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C5C65D34-4463-1AAD-5F6E-324545AE2237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내용</a:t>
            </a: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CB38DE12-E80B-B3A8-A74F-2C0D6D7EE891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3" name="Rect 0">
            <a:extLst>
              <a:ext uri="{FF2B5EF4-FFF2-40B4-BE49-F238E27FC236}">
                <a16:creationId xmlns:a16="http://schemas.microsoft.com/office/drawing/2014/main" id="{FE03CEA2-F02E-66DE-14CB-E2E13E421A52}"/>
              </a:ext>
            </a:extLst>
          </p:cNvPr>
          <p:cNvSpPr txBox="1">
            <a:spLocks/>
          </p:cNvSpPr>
          <p:nvPr/>
        </p:nvSpPr>
        <p:spPr>
          <a:xfrm>
            <a:off x="101600" y="1226820"/>
            <a:ext cx="3035935" cy="29867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전체 순서도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알고리즘 구현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Object Detection</a:t>
            </a:r>
          </a:p>
          <a:p>
            <a:pPr lvl="1" latinLnBrk="0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 err="1"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 점등 감지 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차량 이동 방향 예측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2400" dirty="0">
              <a:latin typeface="배달의민족 도현 OTF" charset="0"/>
              <a:ea typeface="배달의민족 도현 OTF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14F95E8-AF42-CCB5-CB7E-BFCCEAED9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534" y="0"/>
            <a:ext cx="9054465" cy="5184410"/>
          </a:xfrm>
          <a:prstGeom prst="rect">
            <a:avLst/>
          </a:prstGeom>
        </p:spPr>
      </p:pic>
      <p:sp>
        <p:nvSpPr>
          <p:cNvPr id="6" name="도형 25">
            <a:extLst>
              <a:ext uri="{FF2B5EF4-FFF2-40B4-BE49-F238E27FC236}">
                <a16:creationId xmlns:a16="http://schemas.microsoft.com/office/drawing/2014/main" id="{38DDBAB9-D179-DC12-779A-9AD954F486EB}"/>
              </a:ext>
            </a:extLst>
          </p:cNvPr>
          <p:cNvSpPr>
            <a:spLocks/>
          </p:cNvSpPr>
          <p:nvPr/>
        </p:nvSpPr>
        <p:spPr>
          <a:xfrm>
            <a:off x="317326" y="4093144"/>
            <a:ext cx="2502883" cy="1125972"/>
          </a:xfrm>
          <a:prstGeom prst="diamond">
            <a:avLst/>
          </a:prstGeom>
          <a:solidFill>
            <a:srgbClr val="FFECED"/>
          </a:solidFill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sz="1600" dirty="0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on/off</a:t>
            </a:r>
            <a:endParaRPr lang="ko-KR" altLang="en-US" sz="1600" dirty="0">
              <a:solidFill>
                <a:srgbClr val="000000"/>
              </a:solidFill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6B908E-647D-03AD-68CD-E90956D5E889}"/>
              </a:ext>
            </a:extLst>
          </p:cNvPr>
          <p:cNvSpPr txBox="1"/>
          <p:nvPr/>
        </p:nvSpPr>
        <p:spPr>
          <a:xfrm>
            <a:off x="3407320" y="5434560"/>
            <a:ext cx="33668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 hangingPunct="1"/>
            <a:r>
              <a:rPr lang="en-US" altLang="ko-KR" sz="1800" dirty="0">
                <a:latin typeface="배달의민족 도현 OTF" charset="0"/>
                <a:ea typeface="배달의민족 도현 OTF" charset="0"/>
              </a:rPr>
              <a:t>-</a:t>
            </a: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 </a:t>
            </a:r>
            <a:r>
              <a:rPr lang="en-US" altLang="ko-KR" sz="1800" dirty="0" err="1">
                <a:latin typeface="배달의민족 도현 OTF" charset="0"/>
                <a:ea typeface="배달의민족 도현 OTF" charset="0"/>
              </a:rPr>
              <a:t>Deepsort</a:t>
            </a:r>
            <a:r>
              <a:rPr lang="en-US" altLang="ko-KR" sz="1800" dirty="0">
                <a:latin typeface="배달의민족 도현 OTF" charset="0"/>
                <a:ea typeface="배달의민족 도현 OTF" charset="0"/>
              </a:rPr>
              <a:t> </a:t>
            </a: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기반 객체추적 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  <a:p>
            <a:pPr marL="285750" indent="-285750" latinLnBrk="0" hangingPunct="1">
              <a:buFontTx/>
              <a:buChar char="-"/>
            </a:pPr>
            <a:r>
              <a:rPr lang="ko-KR" altLang="en-US" sz="1800" dirty="0">
                <a:latin typeface="배달의민족 도현 OTF" charset="0"/>
                <a:ea typeface="배달의민족 도현 OTF" charset="0"/>
              </a:rPr>
              <a:t>개선된 피크 탐지 알고리즘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  <a:p>
            <a:pPr marL="285750" indent="-285750" latinLnBrk="0" hangingPunct="1">
              <a:buFontTx/>
              <a:buChar char="-"/>
            </a:pPr>
            <a:r>
              <a:rPr lang="ko-KR" altLang="en-US" dirty="0">
                <a:latin typeface="배달의민족 도현 OTF" charset="0"/>
                <a:ea typeface="배달의민족 도현 OTF" charset="0"/>
              </a:rPr>
              <a:t>윈도우 슬라이딩 기법</a:t>
            </a:r>
            <a:endParaRPr lang="en-US" altLang="ko-KR" sz="1800" dirty="0">
              <a:latin typeface="배달의민족 도현 OTF" charset="0"/>
              <a:ea typeface="배달의민족 도현 O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342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1BFE25-6B7C-24AF-D11A-5ACF40E89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312DA2A0-11CD-CF77-95CB-CB617ED791AA}"/>
              </a:ext>
            </a:extLst>
          </p:cNvPr>
          <p:cNvSpPr>
            <a:spLocks/>
          </p:cNvSpPr>
          <p:nvPr/>
        </p:nvSpPr>
        <p:spPr>
          <a:xfrm>
            <a:off x="1" y="0"/>
            <a:ext cx="3137534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2DD4D335-645C-DB24-35F0-92808C29CA18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ctr" latinLnBrk="0" hangingPunct="1">
              <a:buFontTx/>
              <a:buNone/>
            </a:pPr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과제의 내용</a:t>
            </a: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59EE62E8-BCDB-06D9-4866-953292007A68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3" name="Rect 0">
            <a:extLst>
              <a:ext uri="{FF2B5EF4-FFF2-40B4-BE49-F238E27FC236}">
                <a16:creationId xmlns:a16="http://schemas.microsoft.com/office/drawing/2014/main" id="{B832DB9F-97EF-E83E-C33A-E4E5BEB797D3}"/>
              </a:ext>
            </a:extLst>
          </p:cNvPr>
          <p:cNvSpPr txBox="1">
            <a:spLocks/>
          </p:cNvSpPr>
          <p:nvPr/>
        </p:nvSpPr>
        <p:spPr>
          <a:xfrm>
            <a:off x="101600" y="1226820"/>
            <a:ext cx="3035935" cy="298671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전체 순서도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알고리즘 구현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latinLnBrk="0" hangingPunct="1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계층적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Object Detection</a:t>
            </a:r>
          </a:p>
          <a:p>
            <a:pPr lvl="1" latinLnBrk="0"/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 err="1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방향지시등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배달의민족 도현 OTF" charset="0"/>
                <a:ea typeface="배달의민족 도현 OTF" charset="0"/>
              </a:rPr>
              <a:t> 점등 감지 </a:t>
            </a:r>
            <a:endParaRPr lang="en-US" altLang="ko-KR" sz="1600" dirty="0">
              <a:solidFill>
                <a:schemeClr val="bg1">
                  <a:lumMod val="65000"/>
                </a:schemeClr>
              </a:solidFill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800100" lvl="1" indent="-342900" latinLnBrk="0">
              <a:buFontTx/>
              <a:buChar char="-"/>
            </a:pPr>
            <a:r>
              <a:rPr lang="ko-KR" altLang="en-US" sz="1600" dirty="0">
                <a:latin typeface="배달의민족 도현 OTF" charset="0"/>
                <a:ea typeface="배달의민족 도현 OTF" charset="0"/>
              </a:rPr>
              <a:t>차량 이동 방향 예측</a:t>
            </a:r>
            <a:endParaRPr lang="en-US" altLang="ko-KR" sz="1600" dirty="0">
              <a:latin typeface="배달의민족 도현 OTF" charset="0"/>
              <a:ea typeface="배달의민족 도현 OTF" charset="0"/>
            </a:endParaRPr>
          </a:p>
          <a:p>
            <a:pPr marL="742950" indent="-742950" latinLnBrk="0" hangingPunct="1">
              <a:buFontTx/>
              <a:buAutoNum type="arabicPeriod"/>
            </a:pPr>
            <a:endParaRPr lang="en-US" altLang="ko-KR" sz="2400" dirty="0">
              <a:latin typeface="배달의민족 도현 OTF" charset="0"/>
              <a:ea typeface="배달의민족 도현 OTF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7F9FCF6-97CC-E6C0-3854-284D0FC61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2653" y="359745"/>
            <a:ext cx="6800890" cy="2078320"/>
          </a:xfrm>
          <a:prstGeom prst="rect">
            <a:avLst/>
          </a:prstGeom>
        </p:spPr>
      </p:pic>
      <p:sp>
        <p:nvSpPr>
          <p:cNvPr id="6" name="도형 91">
            <a:extLst>
              <a:ext uri="{FF2B5EF4-FFF2-40B4-BE49-F238E27FC236}">
                <a16:creationId xmlns:a16="http://schemas.microsoft.com/office/drawing/2014/main" id="{939F08C8-8CCF-6DA7-0DC0-48EBA99DF8D8}"/>
              </a:ext>
            </a:extLst>
          </p:cNvPr>
          <p:cNvSpPr>
            <a:spLocks/>
          </p:cNvSpPr>
          <p:nvPr/>
        </p:nvSpPr>
        <p:spPr>
          <a:xfrm>
            <a:off x="50800" y="4073624"/>
            <a:ext cx="3035935" cy="974762"/>
          </a:xfrm>
          <a:prstGeom prst="diamond">
            <a:avLst/>
          </a:prstGeom>
          <a:solidFill>
            <a:schemeClr val="accent4">
              <a:lumMod val="20000"/>
              <a:lumOff val="80000"/>
            </a:schemeClr>
          </a:solidFill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r>
              <a:rPr sz="1600" dirty="0" err="1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옵티컬</a:t>
            </a:r>
            <a:r>
              <a:rPr sz="1600" dirty="0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 </a:t>
            </a:r>
            <a:r>
              <a:rPr sz="1600" dirty="0" err="1">
                <a:solidFill>
                  <a:srgbClr val="000000"/>
                </a:solidFill>
                <a:latin typeface="배달의민족 도현 OTF" charset="0"/>
                <a:ea typeface="배달의민족 도현 OTF" charset="0"/>
              </a:rPr>
              <a:t>플로우</a:t>
            </a:r>
            <a:endParaRPr lang="ko-KR" altLang="en-US" sz="1600" dirty="0">
              <a:solidFill>
                <a:srgbClr val="000000"/>
              </a:solidFill>
              <a:latin typeface="배달의민족 도현 OTF" charset="0"/>
              <a:ea typeface="배달의민족 도현 OTF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B7D0CC-0F3E-82D5-A3B0-3D72110D5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6253" y="2438065"/>
            <a:ext cx="7901977" cy="425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066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904326-1D5D-5188-6B31-E5070148A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도형 33">
            <a:extLst>
              <a:ext uri="{FF2B5EF4-FFF2-40B4-BE49-F238E27FC236}">
                <a16:creationId xmlns:a16="http://schemas.microsoft.com/office/drawing/2014/main" id="{C7C047FD-4257-FFD9-B73E-F67E0E03A262}"/>
              </a:ext>
            </a:extLst>
          </p:cNvPr>
          <p:cNvSpPr>
            <a:spLocks/>
          </p:cNvSpPr>
          <p:nvPr/>
        </p:nvSpPr>
        <p:spPr>
          <a:xfrm>
            <a:off x="0" y="0"/>
            <a:ext cx="12218035" cy="962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>
            <a:solidFill>
              <a:srgbClr val="FFDDE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sp>
        <p:nvSpPr>
          <p:cNvPr id="4" name="Rect 0">
            <a:extLst>
              <a:ext uri="{FF2B5EF4-FFF2-40B4-BE49-F238E27FC236}">
                <a16:creationId xmlns:a16="http://schemas.microsoft.com/office/drawing/2014/main" id="{DE04CFE3-093D-450C-6130-88196D5E22EE}"/>
              </a:ext>
            </a:extLst>
          </p:cNvPr>
          <p:cNvSpPr txBox="1">
            <a:spLocks/>
          </p:cNvSpPr>
          <p:nvPr/>
        </p:nvSpPr>
        <p:spPr>
          <a:xfrm>
            <a:off x="101600" y="136525"/>
            <a:ext cx="3035935" cy="6477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algn="l" hangingPunct="1"/>
            <a:r>
              <a:rPr lang="ko-KR" altLang="en-US" sz="3600" dirty="0">
                <a:latin typeface="배달의민족 도현 OTF" charset="0"/>
                <a:ea typeface="배달의민족 도현 OTF" charset="0"/>
              </a:rPr>
              <a:t>최종 결과</a:t>
            </a:r>
            <a:endParaRPr lang="en-US" altLang="ko-KR" sz="3600" dirty="0">
              <a:latin typeface="배달의민족 도현 OTF" charset="0"/>
              <a:ea typeface="배달의민족 도현 OTF" charset="0"/>
            </a:endParaRP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A861DA93-0733-5B26-FB59-533756B13FC2}"/>
              </a:ext>
            </a:extLst>
          </p:cNvPr>
          <p:cNvSpPr txBox="1">
            <a:spLocks/>
          </p:cNvSpPr>
          <p:nvPr/>
        </p:nvSpPr>
        <p:spPr>
          <a:xfrm flipH="1" flipV="1">
            <a:off x="5704205" y="1173480"/>
            <a:ext cx="1069975" cy="2254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latinLnBrk="0" hangingPunct="1">
              <a:buFontTx/>
              <a:buNone/>
            </a:pPr>
            <a:endParaRPr lang="ko-KR" altLang="en-US" sz="1800">
              <a:latin typeface="나눔고딕" charset="0"/>
              <a:ea typeface="나눔고딕" charset="0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977DE91-AC5F-3472-0503-3A2F63320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46" y="988618"/>
            <a:ext cx="2904882" cy="5826852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2456AD2-985D-2769-1818-168115105838}"/>
              </a:ext>
            </a:extLst>
          </p:cNvPr>
          <p:cNvSpPr/>
          <p:nvPr/>
        </p:nvSpPr>
        <p:spPr>
          <a:xfrm>
            <a:off x="369943" y="988618"/>
            <a:ext cx="2904881" cy="821781"/>
          </a:xfrm>
          <a:prstGeom prst="rect">
            <a:avLst/>
          </a:prstGeom>
          <a:solidFill>
            <a:schemeClr val="accent4">
              <a:lumMod val="20000"/>
              <a:lumOff val="80000"/>
              <a:alpha val="6665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7EE871F-6C1F-41A0-CF7B-378A33288A89}"/>
              </a:ext>
            </a:extLst>
          </p:cNvPr>
          <p:cNvSpPr/>
          <p:nvPr/>
        </p:nvSpPr>
        <p:spPr>
          <a:xfrm>
            <a:off x="369944" y="2795954"/>
            <a:ext cx="2904881" cy="308988"/>
          </a:xfrm>
          <a:prstGeom prst="rect">
            <a:avLst/>
          </a:prstGeom>
          <a:solidFill>
            <a:srgbClr val="FEEEEE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1F2A272-BFB3-F94D-3F40-489A06CFC99F}"/>
              </a:ext>
            </a:extLst>
          </p:cNvPr>
          <p:cNvGrpSpPr/>
          <p:nvPr/>
        </p:nvGrpSpPr>
        <p:grpSpPr>
          <a:xfrm>
            <a:off x="3595517" y="1358506"/>
            <a:ext cx="4728676" cy="2288584"/>
            <a:chOff x="4148858" y="1810399"/>
            <a:chExt cx="6840538" cy="3747121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0AFBC5A1-0885-D6D6-4577-CF07F47B8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48858" y="1810399"/>
              <a:ext cx="6840538" cy="374712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9AA50F3-962B-22B3-6A7D-A3A0B197E8AC}"/>
                </a:ext>
              </a:extLst>
            </p:cNvPr>
            <p:cNvSpPr txBox="1"/>
            <p:nvPr/>
          </p:nvSpPr>
          <p:spPr>
            <a:xfrm>
              <a:off x="4848248" y="4441307"/>
              <a:ext cx="5548179" cy="604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ko-KR" altLang="en-US" sz="1000" b="1" dirty="0">
                  <a:solidFill>
                    <a:schemeClr val="accent4">
                      <a:lumMod val="40000"/>
                      <a:lumOff val="60000"/>
                    </a:schemeClr>
                  </a:solidFill>
                  <a:highlight>
                    <a:srgbClr val="808080"/>
                  </a:highlight>
                </a:rPr>
                <a:t>왼쪽 </a:t>
              </a:r>
              <a:r>
                <a:rPr kumimoji="1" lang="ko-KR" altLang="en-US" sz="1000" b="1" dirty="0" err="1">
                  <a:solidFill>
                    <a:schemeClr val="accent4">
                      <a:lumMod val="40000"/>
                      <a:lumOff val="60000"/>
                    </a:schemeClr>
                  </a:solidFill>
                  <a:highlight>
                    <a:srgbClr val="808080"/>
                  </a:highlight>
                </a:rPr>
                <a:t>방향지시등</a:t>
              </a:r>
              <a:r>
                <a:rPr kumimoji="1" lang="ko-KR" altLang="en-US" sz="1000" b="1" dirty="0" err="1">
                  <a:solidFill>
                    <a:schemeClr val="bg1"/>
                  </a:solidFill>
                  <a:highlight>
                    <a:srgbClr val="808080"/>
                  </a:highlight>
                </a:rPr>
                <a:t>이</a:t>
              </a:r>
              <a:r>
                <a:rPr kumimoji="1" lang="ko-KR" altLang="en-US" sz="100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 켜졌습니다</a:t>
              </a:r>
              <a:r>
                <a:rPr kumimoji="1" lang="en-US" altLang="ko-KR" sz="100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.</a:t>
              </a:r>
              <a:r>
                <a:rPr kumimoji="1" lang="ko-KR" altLang="en-US" sz="1000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 속도를 </a:t>
              </a:r>
              <a:r>
                <a:rPr kumimoji="1" lang="ko-KR" altLang="en-US" sz="1000" b="1" dirty="0" err="1">
                  <a:solidFill>
                    <a:schemeClr val="bg1"/>
                  </a:solidFill>
                  <a:highlight>
                    <a:srgbClr val="808080"/>
                  </a:highlight>
                </a:rPr>
                <a:t>줄이시오</a:t>
              </a:r>
              <a:r>
                <a:rPr kumimoji="1" lang="en-US" altLang="ko-KR" b="1" dirty="0">
                  <a:solidFill>
                    <a:schemeClr val="bg1"/>
                  </a:solidFill>
                  <a:highlight>
                    <a:srgbClr val="808080"/>
                  </a:highlight>
                </a:rPr>
                <a:t>.</a:t>
              </a:r>
              <a:endParaRPr kumimoji="1" lang="ko-Kore-KR" altLang="en-US" b="1" dirty="0">
                <a:solidFill>
                  <a:schemeClr val="bg1"/>
                </a:solidFill>
                <a:highlight>
                  <a:srgbClr val="808080"/>
                </a:highlight>
              </a:endParaRPr>
            </a:p>
          </p:txBody>
        </p:sp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13443B09-07AB-65DF-D155-D58D98610C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5517" y="4002727"/>
            <a:ext cx="5883166" cy="24216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85F6C9-8370-33E1-A349-A56047B93FD7}"/>
              </a:ext>
            </a:extLst>
          </p:cNvPr>
          <p:cNvSpPr txBox="1"/>
          <p:nvPr/>
        </p:nvSpPr>
        <p:spPr>
          <a:xfrm>
            <a:off x="4321540" y="5925004"/>
            <a:ext cx="38353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100" b="1" dirty="0">
                <a:solidFill>
                  <a:schemeClr val="accent1">
                    <a:lumMod val="40000"/>
                    <a:lumOff val="60000"/>
                  </a:schemeClr>
                </a:solidFill>
                <a:highlight>
                  <a:srgbClr val="808080"/>
                </a:highlight>
              </a:rPr>
              <a:t>우회전</a:t>
            </a:r>
            <a:r>
              <a:rPr kumimoji="1" lang="ko-KR" altLang="en-US" sz="1100" b="1" dirty="0">
                <a:solidFill>
                  <a:schemeClr val="bg1"/>
                </a:solidFill>
                <a:highlight>
                  <a:srgbClr val="808080"/>
                </a:highlight>
              </a:rPr>
              <a:t> </a:t>
            </a:r>
            <a:r>
              <a:rPr kumimoji="1" lang="en-US" altLang="ko-KR" sz="1100" b="1" dirty="0">
                <a:solidFill>
                  <a:schemeClr val="bg1"/>
                </a:solidFill>
                <a:highlight>
                  <a:srgbClr val="808080"/>
                </a:highlight>
              </a:rPr>
              <a:t>–</a:t>
            </a:r>
            <a:r>
              <a:rPr kumimoji="1" lang="ko-KR" altLang="en-US" sz="1100" b="1" dirty="0">
                <a:solidFill>
                  <a:schemeClr val="bg1"/>
                </a:solidFill>
                <a:highlight>
                  <a:srgbClr val="808080"/>
                </a:highlight>
              </a:rPr>
              <a:t> 속도를 </a:t>
            </a:r>
            <a:r>
              <a:rPr kumimoji="1" lang="ko-KR" altLang="en-US" sz="1100" b="1" dirty="0" err="1">
                <a:solidFill>
                  <a:schemeClr val="bg1"/>
                </a:solidFill>
                <a:highlight>
                  <a:srgbClr val="808080"/>
                </a:highlight>
              </a:rPr>
              <a:t>줄이시오</a:t>
            </a:r>
            <a:r>
              <a:rPr kumimoji="1" lang="en-US" altLang="ko-KR" sz="1100" b="1" dirty="0">
                <a:solidFill>
                  <a:schemeClr val="bg1"/>
                </a:solidFill>
                <a:highlight>
                  <a:srgbClr val="808080"/>
                </a:highlight>
              </a:rPr>
              <a:t>.</a:t>
            </a:r>
            <a:endParaRPr kumimoji="1" lang="ko-Kore-KR" altLang="en-US" sz="1100" b="1" dirty="0">
              <a:solidFill>
                <a:schemeClr val="bg1"/>
              </a:solidFill>
              <a:highlight>
                <a:srgbClr val="80808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80155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Pages>7</Pages>
  <Words>447</Words>
  <Characters>0</Characters>
  <Application>Microsoft Macintosh PowerPoint</Application>
  <DocSecurity>0</DocSecurity>
  <PresentationFormat>와이드스크린</PresentationFormat>
  <Lines>0</Lines>
  <Paragraphs>102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배달의민족 도현 OTF</vt:lpstr>
      <vt:lpstr>BM DoHyeon OTF</vt:lpstr>
      <vt:lpstr>맑은 고딕</vt:lpstr>
      <vt:lpstr>나눔고딕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김현정</dc:creator>
  <cp:lastModifiedBy>김현정</cp:lastModifiedBy>
  <cp:revision>8</cp:revision>
  <dcterms:modified xsi:type="dcterms:W3CDTF">2024-11-25T07:35:56Z</dcterms:modified>
</cp:coreProperties>
</file>

<file path=docProps/thumbnail.jpeg>
</file>